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27" r:id="rId1"/>
  </p:sldMasterIdLst>
  <p:sldIdLst>
    <p:sldId id="256" r:id="rId2"/>
    <p:sldId id="257" r:id="rId3"/>
    <p:sldId id="258" r:id="rId4"/>
    <p:sldId id="259" r:id="rId5"/>
    <p:sldId id="263" r:id="rId6"/>
    <p:sldId id="260" r:id="rId7"/>
    <p:sldId id="261" r:id="rId8"/>
    <p:sldId id="262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306799F8-075E-4A3A-A7F6-7FBC6576F1A4}" styleName="Themed Style 2 - Accent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92" d="100"/>
          <a:sy n="92" d="100"/>
        </p:scale>
        <p:origin x="-74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AB02A5-4FE5-49D9-9E24-09F23B90C450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4163" y="444728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8" name="Group 16"/>
          <p:cNvGrpSpPr/>
          <p:nvPr/>
        </p:nvGrpSpPr>
        <p:grpSpPr>
          <a:xfrm>
            <a:off x="284163" y="1906542"/>
            <a:ext cx="8576373" cy="137411"/>
            <a:chOff x="284163" y="1759424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8230889" y="444728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21341" y="449005"/>
            <a:ext cx="7808976" cy="1088136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marL="0" algn="l" defTabSz="914400" rtl="0" eaLnBrk="1" latinLnBrk="0" hangingPunct="1">
              <a:lnSpc>
                <a:spcPts val="4600"/>
              </a:lnSpc>
              <a:spcBef>
                <a:spcPct val="0"/>
              </a:spcBef>
              <a:buNone/>
              <a:defRPr sz="42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6205" y="1532427"/>
            <a:ext cx="7754112" cy="48463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buClr>
                <a:schemeClr val="bg1">
                  <a:lumMod val="65000"/>
                </a:schemeClr>
              </a:buClr>
              <a:buSzPct val="90000"/>
              <a:buFont typeface="Wingdings" pitchFamily="2" charset="2"/>
              <a:buNone/>
              <a:defRPr sz="18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/>
          </a:p>
        </p:txBody>
      </p:sp>
      <p:sp>
        <p:nvSpPr>
          <p:cNvPr id="13" name="Rectangle 12"/>
          <p:cNvSpPr/>
          <p:nvPr/>
        </p:nvSpPr>
        <p:spPr>
          <a:xfrm>
            <a:off x="284163" y="6227064"/>
            <a:ext cx="8574087" cy="173736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8941" y="1298762"/>
            <a:ext cx="4069080" cy="1162050"/>
          </a:xfrm>
          <a:noFill/>
        </p:spPr>
        <p:txBody>
          <a:bodyPr anchor="b">
            <a:noAutofit/>
          </a:bodyPr>
          <a:lstStyle>
            <a:lvl1pPr algn="ctr">
              <a:defRPr sz="3200" b="1">
                <a:solidFill>
                  <a:schemeClr val="accent2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83567" y="914400"/>
            <a:ext cx="4069080" cy="5211763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8941" y="2456329"/>
            <a:ext cx="4069080" cy="318247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8" name="Group 7"/>
          <p:cNvGrpSpPr/>
          <p:nvPr/>
        </p:nvGrpSpPr>
        <p:grpSpPr>
          <a:xfrm>
            <a:off x="284163" y="452718"/>
            <a:ext cx="8576373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4163" y="4801575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3071" y="4800600"/>
            <a:ext cx="8360242" cy="566738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2800" b="0" i="0" kern="1200" cap="none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4163" y="457199"/>
            <a:ext cx="8577072" cy="4352544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099" y="5367338"/>
            <a:ext cx="8304213" cy="804862"/>
          </a:xfrm>
        </p:spPr>
        <p:txBody>
          <a:bodyPr/>
          <a:lstStyle>
            <a:lvl1pPr marL="0" indent="0">
              <a:spcBef>
                <a:spcPts val="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8"/>
          <p:cNvGrpSpPr/>
          <p:nvPr/>
        </p:nvGrpSpPr>
        <p:grpSpPr>
          <a:xfrm>
            <a:off x="284163" y="4280647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3071" y="4778189"/>
            <a:ext cx="8360242" cy="566738"/>
          </a:xfrm>
          <a:noFill/>
        </p:spPr>
        <p:txBody>
          <a:bodyPr anchor="b">
            <a:normAutofit/>
          </a:bodyPr>
          <a:lstStyle>
            <a:lvl1pPr algn="l">
              <a:defRPr sz="2800" b="0">
                <a:solidFill>
                  <a:schemeClr val="accent2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4163" y="457200"/>
            <a:ext cx="8577072" cy="382219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099" y="5344927"/>
            <a:ext cx="8304213" cy="804862"/>
          </a:xfrm>
          <a:noFill/>
        </p:spPr>
        <p:txBody>
          <a:bodyPr/>
          <a:lstStyle>
            <a:lvl1pPr marL="0" indent="0"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, Picture,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57600" y="914400"/>
            <a:ext cx="5195047" cy="5211763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284163" y="4267200"/>
            <a:ext cx="2743200" cy="2120153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101" y="4953001"/>
            <a:ext cx="2472017" cy="1246094"/>
          </a:xfrm>
        </p:spPr>
        <p:txBody>
          <a:bodyPr>
            <a:normAutofit/>
          </a:bodyPr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0764" y="4419600"/>
            <a:ext cx="2475395" cy="510988"/>
          </a:xfrm>
          <a:noFill/>
        </p:spPr>
        <p:txBody>
          <a:bodyPr anchor="b">
            <a:normAutofit/>
          </a:bodyPr>
          <a:lstStyle>
            <a:lvl1pPr algn="l">
              <a:defRPr sz="2000" b="1">
                <a:solidFill>
                  <a:schemeClr val="bg1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3"/>
          </p:nvPr>
        </p:nvSpPr>
        <p:spPr>
          <a:xfrm>
            <a:off x="284164" y="594360"/>
            <a:ext cx="2743200" cy="36758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Click icon to add picture</a:t>
            </a:r>
            <a:endParaRPr/>
          </a:p>
        </p:txBody>
      </p:sp>
      <p:grpSp>
        <p:nvGrpSpPr>
          <p:cNvPr id="8" name="Group 14"/>
          <p:cNvGrpSpPr/>
          <p:nvPr/>
        </p:nvGrpSpPr>
        <p:grpSpPr>
          <a:xfrm>
            <a:off x="284163" y="461682"/>
            <a:ext cx="8576373" cy="137411"/>
            <a:chOff x="284163" y="1759424"/>
            <a:chExt cx="8576373" cy="137411"/>
          </a:xfrm>
        </p:grpSpPr>
        <p:sp>
          <p:nvSpPr>
            <p:cNvPr id="16" name="Rectangle 15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8" name="Rectangle 17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021013" y="4801575"/>
            <a:ext cx="583723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31661" y="4800600"/>
            <a:ext cx="5691651" cy="566738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2800" b="0" i="0" kern="1200" cap="none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21014" y="457199"/>
            <a:ext cx="5833872" cy="4352544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69805" y="5367338"/>
            <a:ext cx="5653507" cy="804862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3" name="Picture Placeholder 2"/>
          <p:cNvSpPr>
            <a:spLocks noGrp="1"/>
          </p:cNvSpPr>
          <p:nvPr>
            <p:ph type="pic" idx="13"/>
          </p:nvPr>
        </p:nvSpPr>
        <p:spPr>
          <a:xfrm>
            <a:off x="284164" y="457200"/>
            <a:ext cx="2736850" cy="2907792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Click icon to add picture</a:t>
            </a:r>
            <a:endParaRPr/>
          </a:p>
        </p:txBody>
      </p:sp>
      <p:sp>
        <p:nvSpPr>
          <p:cNvPr id="14" name="Picture Placeholder 2"/>
          <p:cNvSpPr>
            <a:spLocks noGrp="1"/>
          </p:cNvSpPr>
          <p:nvPr>
            <p:ph type="pic" idx="14"/>
          </p:nvPr>
        </p:nvSpPr>
        <p:spPr>
          <a:xfrm>
            <a:off x="284164" y="3364992"/>
            <a:ext cx="2736850" cy="2898648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8" name="Group 7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4163" y="2133600"/>
            <a:ext cx="8574087" cy="4013200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 rot="5400000">
            <a:off x="5313882" y="2857535"/>
            <a:ext cx="5934615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95124" y="473075"/>
            <a:ext cx="969264" cy="5921375"/>
          </a:xfrm>
        </p:spPr>
        <p:txBody>
          <a:bodyPr vert="eaVert"/>
          <a:lstStyle>
            <a:lvl1pPr algn="l">
              <a:defRPr sz="340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4163" y="457200"/>
            <a:ext cx="6497637" cy="5937250"/>
          </a:xfrm>
        </p:spPr>
        <p:txBody>
          <a:bodyPr vert="eaVert"/>
          <a:lstStyle>
            <a:lvl5pPr algn="l"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8" name="Group 7"/>
          <p:cNvGrpSpPr/>
          <p:nvPr/>
        </p:nvGrpSpPr>
        <p:grpSpPr>
          <a:xfrm rot="5400000">
            <a:off x="4658724" y="3355723"/>
            <a:ext cx="5934456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8" name="Group 7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284163" y="444728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284162" y="2017058"/>
            <a:ext cx="8574087" cy="4377391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Click icon to add picture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2420" y="1532965"/>
            <a:ext cx="7754284" cy="484094"/>
          </a:xfrm>
        </p:spPr>
        <p:txBody>
          <a:bodyPr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/>
          </a:p>
        </p:txBody>
      </p:sp>
      <p:grpSp>
        <p:nvGrpSpPr>
          <p:cNvPr id="7" name="Group 16"/>
          <p:cNvGrpSpPr/>
          <p:nvPr/>
        </p:nvGrpSpPr>
        <p:grpSpPr>
          <a:xfrm>
            <a:off x="284163" y="1906542"/>
            <a:ext cx="8576373" cy="137411"/>
            <a:chOff x="284163" y="1759424"/>
            <a:chExt cx="8576373" cy="137411"/>
          </a:xfrm>
        </p:grpSpPr>
        <p:sp>
          <p:nvSpPr>
            <p:cNvPr id="11" name="Rectangle 10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8230889" y="444728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8633" y="444728"/>
            <a:ext cx="7810967" cy="1088237"/>
          </a:xfrm>
          <a:noFill/>
        </p:spPr>
        <p:txBody>
          <a:bodyPr bIns="45720" anchor="b" anchorCtr="0">
            <a:normAutofit/>
          </a:bodyPr>
          <a:lstStyle>
            <a:lvl1pPr algn="l">
              <a:lnSpc>
                <a:spcPts val="4600"/>
              </a:lnSpc>
              <a:defRPr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4163" y="4801575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7" name="Group 8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3" name="TextBox 12"/>
          <p:cNvSpPr txBox="1"/>
          <p:nvPr/>
        </p:nvSpPr>
        <p:spPr>
          <a:xfrm>
            <a:off x="8230889" y="4801575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9768" y="4814125"/>
            <a:ext cx="7772400" cy="1051560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200" b="0" i="0" kern="1200" cap="none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5488" y="5861304"/>
            <a:ext cx="7735824" cy="402336"/>
          </a:xfrm>
        </p:spPr>
        <p:txBody>
          <a:bodyPr vert="horz" lIns="91440" tIns="45720" rIns="91440" bIns="45720" rtlCol="0" anchor="t" anchorCtr="0">
            <a:normAutofit/>
          </a:bodyPr>
          <a:lstStyle>
            <a:lvl1pPr marL="0" indent="0">
              <a:spcBef>
                <a:spcPts val="0"/>
              </a:spcBef>
              <a:buNone/>
              <a:defRPr sz="18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l" defTabSz="914400" rtl="0" eaLnBrk="1" latinLnBrk="0" hangingPunct="1">
              <a:spcBef>
                <a:spcPts val="2000"/>
              </a:spcBef>
              <a:buClr>
                <a:schemeClr val="bg1">
                  <a:lumMod val="65000"/>
                </a:schemeClr>
              </a:buClr>
              <a:buSzPct val="90000"/>
              <a:buFont typeface="Wingdings" pitchFamily="2" charset="2"/>
              <a:buNone/>
            </a:pPr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AB02A5-4FE5-49D9-9E24-09F23B90C450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4C92D-0306-4E69-9CD3-20855E849650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284162" y="443754"/>
            <a:ext cx="8574087" cy="437029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Click icon to add picture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4163" y="4801575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8230889" y="4801575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0306" y="4814047"/>
            <a:ext cx="7772400" cy="1048871"/>
          </a:xfrm>
          <a:noFill/>
        </p:spPr>
        <p:txBody>
          <a:bodyPr anchor="b" anchorCtr="0">
            <a:normAutofit/>
          </a:bodyPr>
          <a:lstStyle>
            <a:lvl1pPr algn="l">
              <a:defRPr sz="4200" b="0" i="0" cap="none" baseline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0647" y="5862918"/>
            <a:ext cx="7732059" cy="403412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9" name="Group 8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03412" y="2151063"/>
            <a:ext cx="393192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78188" y="2151063"/>
            <a:ext cx="393192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11" name="Group 10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12" name="Rectangle 11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4" name="Rectangle 13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03412" y="1735138"/>
            <a:ext cx="3931920" cy="833250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spcBef>
                <a:spcPts val="600"/>
              </a:spcBef>
              <a:buNone/>
              <a:defRPr sz="26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03412" y="2590800"/>
            <a:ext cx="3931920" cy="3535362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79495" y="1735138"/>
            <a:ext cx="3931920" cy="833250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spcBef>
                <a:spcPts val="600"/>
              </a:spcBef>
              <a:buNone/>
              <a:defRPr sz="26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79495" y="2590800"/>
            <a:ext cx="3931920" cy="3535362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7" name="Group 6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8" name="Rectangle 7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Rectangle 8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284163" y="452718"/>
            <a:ext cx="8576373" cy="137411"/>
            <a:chOff x="284163" y="1577847"/>
            <a:chExt cx="8576373" cy="137411"/>
          </a:xfrm>
        </p:grpSpPr>
        <p:sp>
          <p:nvSpPr>
            <p:cNvPr id="6" name="Rectangle 5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7" name="Rectangle 6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81503" y="2133600"/>
            <a:ext cx="7076747" cy="3992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4936" y="643703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D85AC8A2-C63C-49A4-89E9-2E4420D2ECA8}" type="datetimeFigureOut">
              <a:rPr lang="en-US" smtClean="0"/>
              <a:pPr/>
              <a:t>15-10-05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9698" y="6437032"/>
            <a:ext cx="612490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6459" y="167347"/>
            <a:ext cx="630621" cy="359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 b="1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fld id="{74C7E049-B585-4EE6-96C0-EEB30EAA14F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4163" y="630382"/>
            <a:ext cx="8574087" cy="967840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28" r:id="rId1"/>
    <p:sldLayoutId id="2147483929" r:id="rId2"/>
    <p:sldLayoutId id="2147483930" r:id="rId3"/>
    <p:sldLayoutId id="2147483931" r:id="rId4"/>
    <p:sldLayoutId id="2147483932" r:id="rId5"/>
    <p:sldLayoutId id="2147483933" r:id="rId6"/>
    <p:sldLayoutId id="2147483934" r:id="rId7"/>
    <p:sldLayoutId id="2147483935" r:id="rId8"/>
    <p:sldLayoutId id="2147483936" r:id="rId9"/>
    <p:sldLayoutId id="2147483937" r:id="rId10"/>
    <p:sldLayoutId id="2147483938" r:id="rId11"/>
    <p:sldLayoutId id="2147483939" r:id="rId12"/>
    <p:sldLayoutId id="2147483940" r:id="rId13"/>
    <p:sldLayoutId id="2147483941" r:id="rId14"/>
    <p:sldLayoutId id="2147483942" r:id="rId15"/>
    <p:sldLayoutId id="2147483943" r:id="rId16"/>
  </p:sldLayoutIdLst>
  <p:txStyles>
    <p:titleStyle>
      <a:lvl1pPr algn="r" defTabSz="914400" rtl="0" eaLnBrk="1" latinLnBrk="0" hangingPunct="1">
        <a:spcBef>
          <a:spcPct val="0"/>
        </a:spcBef>
        <a:buNone/>
        <a:defRPr sz="42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454025" indent="-454025" algn="l" defTabSz="914400" rtl="0" eaLnBrk="1" latinLnBrk="0" hangingPunct="1">
        <a:spcBef>
          <a:spcPts val="20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914400" indent="-457200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sz="22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1260475" indent="-346075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sz="20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600200" indent="-339725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939925" indent="-331788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CA" b="1" dirty="0" err="1" smtClean="0">
                <a:effectLst/>
                <a:latin typeface="Georgia"/>
                <a:cs typeface="Georgia"/>
              </a:rPr>
              <a:t>L’impératif</a:t>
            </a:r>
            <a:r>
              <a:rPr lang="en-CA" dirty="0" smtClean="0">
                <a:effectLst/>
                <a:latin typeface="Georgia"/>
                <a:cs typeface="Georgia"/>
              </a:rPr>
              <a:t> </a:t>
            </a:r>
            <a:endParaRPr lang="en-US" dirty="0">
              <a:latin typeface="Georgia"/>
              <a:cs typeface="Georgia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0015" y="6373368"/>
            <a:ext cx="7754112" cy="484632"/>
          </a:xfrm>
        </p:spPr>
        <p:txBody>
          <a:bodyPr/>
          <a:lstStyle/>
          <a:p>
            <a:pPr algn="ctr"/>
            <a:r>
              <a:rPr lang="en-US" sz="2400" dirty="0" smtClean="0">
                <a:solidFill>
                  <a:schemeClr val="tx1"/>
                </a:solidFill>
                <a:latin typeface="Georgia"/>
                <a:cs typeface="Georgia"/>
              </a:rPr>
              <a:t>FSF3U</a:t>
            </a:r>
            <a:endParaRPr lang="en-US" sz="2400" dirty="0">
              <a:solidFill>
                <a:schemeClr val="tx1"/>
              </a:solidFill>
              <a:latin typeface="Georgia"/>
              <a:cs typeface="Georgia"/>
            </a:endParaRPr>
          </a:p>
        </p:txBody>
      </p:sp>
    </p:spTree>
    <p:extLst>
      <p:ext uri="{BB962C8B-B14F-4D97-AF65-F5344CB8AC3E}">
        <p14:creationId xmlns:p14="http://schemas.microsoft.com/office/powerpoint/2010/main" val="32707823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Order of pronouns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34607" y="1940782"/>
            <a:ext cx="7076747" cy="3992563"/>
          </a:xfrm>
        </p:spPr>
        <p:txBody>
          <a:bodyPr/>
          <a:lstStyle/>
          <a:p>
            <a:r>
              <a:rPr lang="en-CA" dirty="0" smtClean="0">
                <a:effectLst/>
              </a:rPr>
              <a:t>If the </a:t>
            </a:r>
            <a:r>
              <a:rPr lang="en-CA" dirty="0">
                <a:effectLst/>
              </a:rPr>
              <a:t>imperative </a:t>
            </a:r>
            <a:r>
              <a:rPr lang="en-CA" dirty="0" smtClean="0">
                <a:effectLst/>
              </a:rPr>
              <a:t>is </a:t>
            </a:r>
            <a:r>
              <a:rPr lang="en-CA" b="1" u="sng" dirty="0" smtClean="0">
                <a:effectLst/>
              </a:rPr>
              <a:t>affirmative</a:t>
            </a:r>
          </a:p>
          <a:p>
            <a:endParaRPr lang="en-CA" b="1" u="sng" dirty="0">
              <a:effectLst/>
            </a:endParaRPr>
          </a:p>
          <a:p>
            <a:pPr marL="0" indent="0">
              <a:buNone/>
            </a:pPr>
            <a:endParaRPr lang="en-CA" b="1" u="sng" dirty="0" smtClean="0">
              <a:effectLst/>
            </a:endParaRPr>
          </a:p>
          <a:p>
            <a:endParaRPr lang="en-CA" sz="1000" dirty="0" smtClean="0">
              <a:effectLst/>
            </a:endParaRPr>
          </a:p>
          <a:p>
            <a:r>
              <a:rPr lang="en-CA" dirty="0" smtClean="0">
                <a:effectLst/>
              </a:rPr>
              <a:t>If the </a:t>
            </a:r>
            <a:r>
              <a:rPr lang="en-CA" dirty="0">
                <a:effectLst/>
              </a:rPr>
              <a:t>imperative is </a:t>
            </a:r>
            <a:r>
              <a:rPr lang="en-CA" b="1" u="sng" dirty="0" smtClean="0">
                <a:effectLst/>
              </a:rPr>
              <a:t>negative</a:t>
            </a:r>
          </a:p>
          <a:p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8122476"/>
              </p:ext>
            </p:extLst>
          </p:nvPr>
        </p:nvGraphicFramePr>
        <p:xfrm>
          <a:off x="2018507" y="2552425"/>
          <a:ext cx="5538125" cy="122322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404813"/>
                <a:gridCol w="955998"/>
                <a:gridCol w="1219593"/>
                <a:gridCol w="851189"/>
                <a:gridCol w="492819"/>
                <a:gridCol w="613713"/>
              </a:tblGrid>
              <a:tr h="1223228">
                <a:tc>
                  <a:txBody>
                    <a:bodyPr/>
                    <a:lstStyle/>
                    <a:p>
                      <a:pPr algn="ctr"/>
                      <a:endParaRPr lang="fr-CA" noProof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lang="fr-CA" noProof="0" dirty="0" smtClean="0">
                          <a:solidFill>
                            <a:schemeClr val="tx1"/>
                          </a:solidFill>
                        </a:rPr>
                        <a:t>Verbe à l’impératif</a:t>
                      </a:r>
                      <a:endParaRPr lang="fr-CA" noProof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Tx/>
                        <a:buNone/>
                      </a:pPr>
                      <a:r>
                        <a:rPr lang="fr-CA" noProof="0" dirty="0" err="1" smtClean="0">
                          <a:solidFill>
                            <a:srgbClr val="FFFFFF"/>
                          </a:solidFill>
                        </a:rPr>
                        <a:t>-Le</a:t>
                      </a:r>
                      <a:endParaRPr lang="fr-CA" noProof="0" dirty="0" smtClean="0">
                        <a:solidFill>
                          <a:srgbClr val="FFFFFF"/>
                        </a:solidFill>
                      </a:endParaRPr>
                    </a:p>
                    <a:p>
                      <a:pPr marL="0" indent="0">
                        <a:buFontTx/>
                        <a:buNone/>
                      </a:pPr>
                      <a:r>
                        <a:rPr lang="fr-CA" noProof="0" dirty="0" err="1" smtClean="0">
                          <a:solidFill>
                            <a:srgbClr val="FFFFFF"/>
                          </a:solidFill>
                        </a:rPr>
                        <a:t>-La</a:t>
                      </a:r>
                      <a:endParaRPr lang="fr-CA" noProof="0" dirty="0" smtClean="0">
                        <a:solidFill>
                          <a:srgbClr val="FFFFFF"/>
                        </a:solidFill>
                      </a:endParaRPr>
                    </a:p>
                    <a:p>
                      <a:pPr marL="0" indent="0">
                        <a:buFontTx/>
                        <a:buNone/>
                      </a:pPr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-L’</a:t>
                      </a:r>
                    </a:p>
                    <a:p>
                      <a:pPr marL="0" indent="0">
                        <a:buFontTx/>
                        <a:buNone/>
                      </a:pPr>
                      <a:r>
                        <a:rPr lang="fr-CA" noProof="0" dirty="0" err="1" smtClean="0">
                          <a:solidFill>
                            <a:srgbClr val="FFFFFF"/>
                          </a:solidFill>
                        </a:rPr>
                        <a:t>-Les</a:t>
                      </a:r>
                      <a:endParaRPr lang="fr-CA" noProof="0" dirty="0" smtClean="0">
                        <a:solidFill>
                          <a:srgbClr val="FFFFFF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Tx/>
                        <a:buNone/>
                      </a:pPr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-Me/Toi</a:t>
                      </a:r>
                      <a:endParaRPr lang="fr-CA" noProof="0" dirty="0" smtClean="0">
                        <a:solidFill>
                          <a:srgbClr val="FFFFFF"/>
                        </a:solidFill>
                      </a:endParaRPr>
                    </a:p>
                    <a:p>
                      <a:pPr marL="0" indent="0">
                        <a:buFontTx/>
                        <a:buNone/>
                      </a:pPr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-Te/Toi</a:t>
                      </a:r>
                      <a:endParaRPr lang="fr-CA" noProof="0" dirty="0" smtClean="0">
                        <a:solidFill>
                          <a:srgbClr val="FFFFFF"/>
                        </a:solidFill>
                      </a:endParaRPr>
                    </a:p>
                    <a:p>
                      <a:pPr marL="0" indent="0">
                        <a:buFontTx/>
                        <a:buNone/>
                      </a:pPr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-Nous</a:t>
                      </a:r>
                    </a:p>
                    <a:p>
                      <a:pPr marL="0" indent="0">
                        <a:buFontTx/>
                        <a:buNone/>
                      </a:pPr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-Vous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B5C04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-</a:t>
                      </a:r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Lui</a:t>
                      </a:r>
                      <a:endParaRPr lang="fr-CA" noProof="0" dirty="0" smtClean="0">
                        <a:solidFill>
                          <a:srgbClr val="FFFFFF"/>
                        </a:solidFill>
                      </a:endParaRPr>
                    </a:p>
                    <a:p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-Leur</a:t>
                      </a:r>
                      <a:endParaRPr lang="fr-CA" noProof="0" dirty="0">
                        <a:solidFill>
                          <a:srgbClr val="FFFFFF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-Y</a:t>
                      </a:r>
                      <a:endParaRPr lang="fr-CA" noProof="0" dirty="0">
                        <a:solidFill>
                          <a:srgbClr val="FFFFFF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CA" noProof="0" dirty="0" smtClean="0">
                          <a:solidFill>
                            <a:srgbClr val="FFFFFF"/>
                          </a:solidFill>
                        </a:rPr>
                        <a:t>-En</a:t>
                      </a:r>
                      <a:endParaRPr lang="fr-CA" noProof="0" dirty="0">
                        <a:solidFill>
                          <a:srgbClr val="FFFFFF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366FF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7147940"/>
              </p:ext>
            </p:extLst>
          </p:nvPr>
        </p:nvGraphicFramePr>
        <p:xfrm>
          <a:off x="672031" y="4873031"/>
          <a:ext cx="8186217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8410"/>
                <a:gridCol w="917305"/>
                <a:gridCol w="930099"/>
                <a:gridCol w="882024"/>
                <a:gridCol w="882024"/>
                <a:gridCol w="882024"/>
                <a:gridCol w="1475921"/>
                <a:gridCol w="1108410"/>
              </a:tblGrid>
              <a:tr h="370840">
                <a:tc>
                  <a:txBody>
                    <a:bodyPr/>
                    <a:lstStyle/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Négatif</a:t>
                      </a:r>
                    </a:p>
                    <a:p>
                      <a:endParaRPr lang="fr-CA" b="0" noProof="0" dirty="0" smtClean="0">
                        <a:solidFill>
                          <a:schemeClr val="bg1"/>
                        </a:solidFill>
                      </a:endParaRP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-Ne</a:t>
                      </a:r>
                      <a:endParaRPr lang="fr-CA" b="0" noProof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-Me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-Te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-Nous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-Vous</a:t>
                      </a: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-Le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-La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-L’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-Les</a:t>
                      </a:r>
                      <a:endParaRPr lang="fr-CA" b="0" noProof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-Lui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-Leur</a:t>
                      </a:r>
                      <a:endParaRPr lang="fr-CA" b="0" noProof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CA" b="0" noProof="0" dirty="0" smtClean="0">
                          <a:solidFill>
                            <a:schemeClr val="tx1"/>
                          </a:solidFill>
                        </a:rPr>
                        <a:t>-Y</a:t>
                      </a:r>
                      <a:endParaRPr lang="fr-CA" b="0" noProof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-En</a:t>
                      </a:r>
                      <a:endParaRPr lang="fr-CA" b="0" noProof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366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CA" b="0" noProof="0" dirty="0" err="1" smtClean="0">
                          <a:solidFill>
                            <a:srgbClr val="000000"/>
                          </a:solidFill>
                        </a:rPr>
                        <a:t>Verb</a:t>
                      </a:r>
                      <a:r>
                        <a:rPr lang="fr-CA" b="0" noProof="0" dirty="0" smtClean="0">
                          <a:solidFill>
                            <a:srgbClr val="000000"/>
                          </a:solidFill>
                        </a:rPr>
                        <a:t> à 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CA" b="0" noProof="0" dirty="0" smtClean="0">
                          <a:solidFill>
                            <a:srgbClr val="000000"/>
                          </a:solidFill>
                        </a:rPr>
                        <a:t>l’impératif</a:t>
                      </a:r>
                    </a:p>
                    <a:p>
                      <a:endParaRPr lang="fr-CA" b="0" noProof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Négatif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-Pas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-Jamais</a:t>
                      </a:r>
                    </a:p>
                    <a:p>
                      <a:r>
                        <a:rPr lang="fr-CA" b="0" noProof="0" dirty="0" smtClean="0">
                          <a:solidFill>
                            <a:schemeClr val="bg1"/>
                          </a:solidFill>
                        </a:rPr>
                        <a:t>-Plus</a:t>
                      </a:r>
                      <a:endParaRPr lang="fr-CA" b="0" noProof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00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3859132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CA" b="1" dirty="0" err="1" smtClean="0">
                <a:effectLst/>
              </a:rPr>
              <a:t>L’impératif</a:t>
            </a:r>
            <a:r>
              <a:rPr lang="en-CA" dirty="0" smtClean="0">
                <a:effectLst/>
              </a:rPr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87693" y="2133600"/>
            <a:ext cx="7076747" cy="3992563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CA" b="1" dirty="0">
                <a:effectLst/>
              </a:rPr>
              <a:t>L’impératif</a:t>
            </a:r>
            <a:r>
              <a:rPr lang="en-CA" dirty="0">
                <a:effectLst/>
              </a:rPr>
              <a:t> is almost the same as the </a:t>
            </a:r>
            <a:r>
              <a:rPr lang="en-CA" b="1" dirty="0">
                <a:effectLst/>
              </a:rPr>
              <a:t>présent</a:t>
            </a:r>
            <a:r>
              <a:rPr lang="en-CA" dirty="0">
                <a:effectLst/>
              </a:rPr>
              <a:t> but, there are only </a:t>
            </a:r>
            <a:r>
              <a:rPr lang="en-CA" u="sng" dirty="0">
                <a:effectLst/>
              </a:rPr>
              <a:t>three</a:t>
            </a:r>
            <a:r>
              <a:rPr lang="en-CA" dirty="0">
                <a:effectLst/>
              </a:rPr>
              <a:t> </a:t>
            </a:r>
            <a:r>
              <a:rPr lang="en-CA" dirty="0" smtClean="0">
                <a:effectLst/>
              </a:rPr>
              <a:t>forms </a:t>
            </a:r>
            <a:r>
              <a:rPr lang="en-CA" dirty="0">
                <a:effectLst/>
              </a:rPr>
              <a:t>of l’impératif; </a:t>
            </a:r>
            <a:r>
              <a:rPr lang="en-CA" b="1" dirty="0">
                <a:effectLst/>
              </a:rPr>
              <a:t>Tu, Nous, </a:t>
            </a:r>
            <a:r>
              <a:rPr lang="en-CA" b="1" dirty="0" smtClean="0">
                <a:effectLst/>
              </a:rPr>
              <a:t>Vous</a:t>
            </a:r>
            <a:endParaRPr lang="en-CA" dirty="0">
              <a:effectLst/>
            </a:endParaRPr>
          </a:p>
          <a:p>
            <a:r>
              <a:rPr lang="en-CA" dirty="0" smtClean="0">
                <a:effectLst/>
              </a:rPr>
              <a:t>We </a:t>
            </a:r>
            <a:r>
              <a:rPr lang="en-CA" dirty="0">
                <a:effectLst/>
              </a:rPr>
              <a:t>use l’impératif when we are giving an order, or making a suggestion.</a:t>
            </a:r>
          </a:p>
          <a:p>
            <a:pPr marL="0" indent="0" algn="ctr">
              <a:buNone/>
            </a:pPr>
            <a:r>
              <a:rPr lang="fr-CA" dirty="0">
                <a:effectLst/>
              </a:rPr>
              <a:t> </a:t>
            </a:r>
            <a:r>
              <a:rPr lang="fr-CA" dirty="0" smtClean="0">
                <a:effectLst/>
              </a:rPr>
              <a:t>Examples </a:t>
            </a:r>
            <a:r>
              <a:rPr lang="fr-CA" dirty="0">
                <a:effectLst/>
              </a:rPr>
              <a:t>:</a:t>
            </a:r>
            <a:endParaRPr lang="en-CA" dirty="0">
              <a:effectLst/>
            </a:endParaRPr>
          </a:p>
          <a:p>
            <a:pPr lvl="0" algn="ctr">
              <a:buFont typeface="Wingdings" charset="2"/>
              <a:buChar char="§"/>
            </a:pPr>
            <a:r>
              <a:rPr lang="fr-CA" i="1" dirty="0">
                <a:effectLst/>
              </a:rPr>
              <a:t>Regardez notre menu!</a:t>
            </a:r>
            <a:endParaRPr lang="en-CA" dirty="0">
              <a:effectLst/>
            </a:endParaRPr>
          </a:p>
          <a:p>
            <a:pPr lvl="0" algn="ctr">
              <a:buFont typeface="Wingdings" charset="2"/>
              <a:buChar char="§"/>
            </a:pPr>
            <a:r>
              <a:rPr lang="fr-CA" i="1" dirty="0">
                <a:effectLst/>
              </a:rPr>
              <a:t>Finissons cette conversation!</a:t>
            </a:r>
            <a:endParaRPr lang="en-CA" dirty="0">
              <a:effectLst/>
            </a:endParaRPr>
          </a:p>
          <a:p>
            <a:pPr lvl="0" algn="ctr">
              <a:buFont typeface="Wingdings" charset="2"/>
              <a:buChar char="§"/>
            </a:pPr>
            <a:r>
              <a:rPr lang="fr-CA" i="1" dirty="0">
                <a:effectLst/>
              </a:rPr>
              <a:t>Attendez!</a:t>
            </a:r>
            <a:endParaRPr lang="en-CA" dirty="0">
              <a:effectLst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396923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fr-CA" dirty="0" smtClean="0"/>
              <a:t>Verbes réguliers à l’impératif</a:t>
            </a:r>
            <a:endParaRPr lang="fr-CA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61181747"/>
              </p:ext>
            </p:extLst>
          </p:nvPr>
        </p:nvGraphicFramePr>
        <p:xfrm>
          <a:off x="1342191" y="2133600"/>
          <a:ext cx="7077076" cy="23185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9269"/>
                <a:gridCol w="1769269"/>
                <a:gridCol w="1769269"/>
                <a:gridCol w="1769269"/>
              </a:tblGrid>
              <a:tr h="57963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 b="1" dirty="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Parler</a:t>
                      </a:r>
                      <a:endParaRPr lang="en-CA" sz="1800" dirty="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 b="1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Finir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 b="1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Partir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 b="1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Répondre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</a:tr>
              <a:tr h="57963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 dirty="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Parl</a:t>
                      </a:r>
                      <a:r>
                        <a:rPr lang="fr-CA" sz="1800" dirty="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e</a:t>
                      </a:r>
                      <a:endParaRPr lang="en-CA" sz="1800" dirty="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Fini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s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Par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s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Répond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s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</a:tr>
              <a:tr h="57963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Parl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ons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Fini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ssons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Part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ons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Répond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ons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</a:tr>
              <a:tr h="57963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Parl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ez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Fini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ssez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Part</a:t>
                      </a:r>
                      <a:r>
                        <a:rPr lang="fr-CA" sz="180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ez</a:t>
                      </a:r>
                      <a:endParaRPr lang="en-CA" sz="18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800" dirty="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Répond</a:t>
                      </a:r>
                      <a:r>
                        <a:rPr lang="fr-CA" sz="1800" dirty="0">
                          <a:solidFill>
                            <a:srgbClr val="0000FF"/>
                          </a:solidFill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ez</a:t>
                      </a:r>
                      <a:endParaRPr lang="en-CA" sz="1800" dirty="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4000" marR="64000" marT="0" marB="0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450166" y="4886802"/>
            <a:ext cx="824768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CA" dirty="0"/>
              <a:t>**Attention! Il n’y a pas de ‘S’ à la forme de </a:t>
            </a:r>
            <a:r>
              <a:rPr lang="fr-CA" u="sng" dirty="0"/>
              <a:t>tu</a:t>
            </a:r>
            <a:r>
              <a:rPr lang="fr-CA" dirty="0"/>
              <a:t> avec les verbes en –er ni avec va.**</a:t>
            </a:r>
            <a:endParaRPr lang="en-CA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587075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fr-CA" dirty="0" smtClean="0"/>
              <a:t>Verbes réguliers à l’impératif </a:t>
            </a:r>
            <a:r>
              <a:rPr lang="fr-CA" sz="3333" dirty="0" smtClean="0"/>
              <a:t>(</a:t>
            </a:r>
            <a:r>
              <a:rPr lang="fr-CA" sz="3333" dirty="0" err="1" smtClean="0"/>
              <a:t>cont</a:t>
            </a:r>
            <a:r>
              <a:rPr lang="fr-CA" sz="3333" dirty="0" smtClean="0"/>
              <a:t>.)</a:t>
            </a:r>
            <a:endParaRPr lang="en-US" sz="3333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50586" y="2133600"/>
            <a:ext cx="7342900" cy="3992563"/>
          </a:xfrm>
        </p:spPr>
        <p:txBody>
          <a:bodyPr>
            <a:normAutofit fontScale="85000" lnSpcReduction="20000"/>
          </a:bodyPr>
          <a:lstStyle/>
          <a:p>
            <a:r>
              <a:rPr lang="en-CA" dirty="0">
                <a:effectLst/>
              </a:rPr>
              <a:t>For more regular and irregular </a:t>
            </a:r>
            <a:r>
              <a:rPr lang="en-CA" b="1" dirty="0">
                <a:effectLst/>
              </a:rPr>
              <a:t>-IR</a:t>
            </a:r>
            <a:r>
              <a:rPr lang="en-CA" dirty="0">
                <a:effectLst/>
              </a:rPr>
              <a:t> and</a:t>
            </a:r>
            <a:r>
              <a:rPr lang="en-CA" b="1" dirty="0">
                <a:effectLst/>
              </a:rPr>
              <a:t> -RE</a:t>
            </a:r>
            <a:r>
              <a:rPr lang="en-CA" dirty="0">
                <a:effectLst/>
              </a:rPr>
              <a:t> verbs, things do not get any more complicated. In order to form the imperative, keep the present tense </a:t>
            </a:r>
            <a:r>
              <a:rPr lang="fr-CA" i="1" dirty="0">
                <a:effectLst/>
              </a:rPr>
              <a:t>tu</a:t>
            </a:r>
            <a:r>
              <a:rPr lang="fr-CA" dirty="0">
                <a:effectLst/>
              </a:rPr>
              <a:t>, </a:t>
            </a:r>
            <a:r>
              <a:rPr lang="fr-CA" i="1" dirty="0">
                <a:effectLst/>
              </a:rPr>
              <a:t>vous,</a:t>
            </a:r>
            <a:r>
              <a:rPr lang="en-CA" dirty="0">
                <a:effectLst/>
              </a:rPr>
              <a:t> or </a:t>
            </a:r>
            <a:r>
              <a:rPr lang="en-CA" i="1" dirty="0">
                <a:effectLst/>
              </a:rPr>
              <a:t>nous </a:t>
            </a:r>
            <a:r>
              <a:rPr lang="en-CA" dirty="0">
                <a:effectLst/>
              </a:rPr>
              <a:t>form of the verb exactly the same and just drop the subject </a:t>
            </a:r>
            <a:r>
              <a:rPr lang="en-CA" dirty="0" smtClean="0">
                <a:effectLst/>
              </a:rPr>
              <a:t>pronoun</a:t>
            </a:r>
          </a:p>
          <a:p>
            <a:pPr marL="0" indent="0" algn="ctr">
              <a:buNone/>
            </a:pPr>
            <a:r>
              <a:rPr lang="en-CA" dirty="0" smtClean="0">
                <a:effectLst/>
              </a:rPr>
              <a:t>Examples</a:t>
            </a:r>
          </a:p>
          <a:p>
            <a:pPr algn="ctr"/>
            <a:r>
              <a:rPr lang="en-CA" b="1" i="1" dirty="0">
                <a:effectLst/>
              </a:rPr>
              <a:t>Tu finis</a:t>
            </a:r>
            <a:r>
              <a:rPr lang="en-CA" i="1" dirty="0">
                <a:effectLst/>
              </a:rPr>
              <a:t> </a:t>
            </a:r>
            <a:r>
              <a:rPr lang="fr-CA" i="1" dirty="0">
                <a:effectLst/>
              </a:rPr>
              <a:t>tes</a:t>
            </a:r>
            <a:r>
              <a:rPr lang="en-CA" i="1" dirty="0">
                <a:effectLst/>
              </a:rPr>
              <a:t> devoirs → </a:t>
            </a:r>
            <a:r>
              <a:rPr lang="en-CA" b="1" i="1" u="sng" dirty="0">
                <a:effectLst/>
              </a:rPr>
              <a:t>Finis</a:t>
            </a:r>
            <a:r>
              <a:rPr lang="en-CA" i="1" dirty="0">
                <a:effectLst/>
              </a:rPr>
              <a:t> </a:t>
            </a:r>
            <a:r>
              <a:rPr lang="fr-CA" i="1" dirty="0">
                <a:effectLst/>
              </a:rPr>
              <a:t>tes</a:t>
            </a:r>
            <a:r>
              <a:rPr lang="en-CA" i="1" dirty="0">
                <a:effectLst/>
              </a:rPr>
              <a:t> devoirs!</a:t>
            </a:r>
            <a:endParaRPr lang="en-CA" dirty="0">
              <a:effectLst/>
            </a:endParaRPr>
          </a:p>
          <a:p>
            <a:pPr algn="ctr"/>
            <a:r>
              <a:rPr lang="en-CA" b="1" i="1" dirty="0">
                <a:effectLst/>
              </a:rPr>
              <a:t>Vous </a:t>
            </a:r>
            <a:r>
              <a:rPr lang="fr-CA" b="1" i="1" dirty="0">
                <a:effectLst/>
              </a:rPr>
              <a:t>prenez</a:t>
            </a:r>
            <a:r>
              <a:rPr lang="en-CA" i="1" dirty="0">
                <a:effectLst/>
              </a:rPr>
              <a:t> le </a:t>
            </a:r>
            <a:r>
              <a:rPr lang="fr-CA" i="1" dirty="0">
                <a:effectLst/>
              </a:rPr>
              <a:t>stylo </a:t>
            </a:r>
            <a:r>
              <a:rPr lang="en-CA" i="1" dirty="0">
                <a:effectLst/>
              </a:rPr>
              <a:t>→ </a:t>
            </a:r>
            <a:r>
              <a:rPr lang="fr-CA" b="1" i="1" u="sng" dirty="0">
                <a:effectLst/>
              </a:rPr>
              <a:t>Prenez</a:t>
            </a:r>
            <a:r>
              <a:rPr lang="en-CA" i="1" dirty="0">
                <a:effectLst/>
              </a:rPr>
              <a:t> le </a:t>
            </a:r>
            <a:r>
              <a:rPr lang="fr-CA" i="1" dirty="0">
                <a:effectLst/>
              </a:rPr>
              <a:t>stylo</a:t>
            </a:r>
            <a:r>
              <a:rPr lang="en-CA" i="1" dirty="0">
                <a:effectLst/>
              </a:rPr>
              <a:t>!</a:t>
            </a:r>
            <a:endParaRPr lang="en-CA" dirty="0">
              <a:effectLst/>
            </a:endParaRPr>
          </a:p>
          <a:p>
            <a:pPr algn="ctr"/>
            <a:r>
              <a:rPr lang="en-CA" b="1" i="1" dirty="0">
                <a:effectLst/>
              </a:rPr>
              <a:t>Nous </a:t>
            </a:r>
            <a:r>
              <a:rPr lang="fr-CA" b="1" i="1" dirty="0">
                <a:effectLst/>
              </a:rPr>
              <a:t>sortons</a:t>
            </a:r>
            <a:r>
              <a:rPr lang="fr-CA" i="1" dirty="0">
                <a:effectLst/>
              </a:rPr>
              <a:t> ce soir </a:t>
            </a:r>
            <a:r>
              <a:rPr lang="en-CA" i="1" dirty="0">
                <a:effectLst/>
              </a:rPr>
              <a:t>→ </a:t>
            </a:r>
            <a:r>
              <a:rPr lang="fr-CA" b="1" i="1" u="sng" dirty="0">
                <a:effectLst/>
              </a:rPr>
              <a:t>Sortons</a:t>
            </a:r>
            <a:r>
              <a:rPr lang="fr-CA" i="1" dirty="0">
                <a:effectLst/>
              </a:rPr>
              <a:t> ce soir</a:t>
            </a:r>
            <a:r>
              <a:rPr lang="en-CA" i="1" dirty="0" smtClean="0">
                <a:effectLst/>
              </a:rPr>
              <a:t>!</a:t>
            </a:r>
          </a:p>
          <a:p>
            <a:pPr algn="ctr"/>
            <a:r>
              <a:rPr lang="en-CA" b="1" i="1" dirty="0">
                <a:effectLst/>
              </a:rPr>
              <a:t>Nous y </a:t>
            </a:r>
            <a:r>
              <a:rPr lang="fr-CA" b="1" i="1" dirty="0" smtClean="0">
                <a:effectLst/>
              </a:rPr>
              <a:t>allons à pied → </a:t>
            </a:r>
            <a:r>
              <a:rPr lang="fr-CA" b="1" i="1" u="sng" dirty="0" smtClean="0">
                <a:effectLst/>
              </a:rPr>
              <a:t>Allons-y</a:t>
            </a:r>
            <a:r>
              <a:rPr lang="fr-CA" b="1" i="1" dirty="0" smtClean="0">
                <a:effectLst/>
              </a:rPr>
              <a:t> à pied!</a:t>
            </a:r>
            <a:br>
              <a:rPr lang="fr-CA" b="1" i="1" dirty="0" smtClean="0">
                <a:effectLst/>
              </a:rPr>
            </a:br>
            <a:r>
              <a:rPr lang="en-CA" i="1" dirty="0" smtClean="0">
                <a:effectLst/>
              </a:rPr>
              <a:t>Let’s </a:t>
            </a:r>
            <a:r>
              <a:rPr lang="fr-CA" i="1" dirty="0" smtClean="0">
                <a:effectLst/>
              </a:rPr>
              <a:t>go on foot!</a:t>
            </a:r>
            <a:endParaRPr lang="fr-CA" dirty="0" smtClean="0">
              <a:effectLst/>
            </a:endParaRPr>
          </a:p>
          <a:p>
            <a:pPr algn="ctr"/>
            <a:endParaRPr lang="fr-CA" dirty="0" smtClean="0">
              <a:effectLst/>
            </a:endParaRPr>
          </a:p>
          <a:p>
            <a:pPr marL="0" indent="0" algn="ctr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52429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*Note*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38718" y="2133600"/>
            <a:ext cx="7076747" cy="3992563"/>
          </a:xfrm>
        </p:spPr>
        <p:txBody>
          <a:bodyPr/>
          <a:lstStyle/>
          <a:p>
            <a:pPr marL="0" indent="0">
              <a:buNone/>
            </a:pPr>
            <a:r>
              <a:rPr lang="en-US" b="1" i="1" dirty="0">
                <a:effectLst/>
              </a:rPr>
              <a:t>Nous y </a:t>
            </a:r>
            <a:r>
              <a:rPr lang="fr-CA" b="1" i="1" dirty="0" smtClean="0">
                <a:effectLst/>
              </a:rPr>
              <a:t>allons à pied → </a:t>
            </a:r>
            <a:r>
              <a:rPr lang="fr-CA" b="1" i="1" u="sng" dirty="0" smtClean="0">
                <a:effectLst/>
              </a:rPr>
              <a:t>Allons-y</a:t>
            </a:r>
            <a:r>
              <a:rPr lang="fr-CA" b="1" i="1" dirty="0" smtClean="0">
                <a:effectLst/>
              </a:rPr>
              <a:t> à pied!</a:t>
            </a:r>
            <a:br>
              <a:rPr lang="fr-CA" b="1" i="1" dirty="0" smtClean="0">
                <a:effectLst/>
              </a:rPr>
            </a:br>
            <a:r>
              <a:rPr lang="en-US" i="1" dirty="0" smtClean="0">
                <a:effectLst/>
              </a:rPr>
              <a:t>Let’s </a:t>
            </a:r>
            <a:r>
              <a:rPr lang="en-US" i="1" dirty="0">
                <a:effectLst/>
              </a:rPr>
              <a:t>go on foot!</a:t>
            </a:r>
            <a:endParaRPr lang="en-US" dirty="0">
              <a:effectLst/>
            </a:endParaRPr>
          </a:p>
          <a:p>
            <a:r>
              <a:rPr lang="en-US" dirty="0"/>
              <a:t>*Note that in this last example, the pronoun </a:t>
            </a:r>
            <a:r>
              <a:rPr lang="en-US" b="1" i="1" dirty="0"/>
              <a:t>y</a:t>
            </a:r>
            <a:r>
              <a:rPr lang="en-US" i="1" dirty="0"/>
              <a:t> </a:t>
            </a:r>
            <a:r>
              <a:rPr lang="en-US" dirty="0"/>
              <a:t>follows the verb. It is also connected to the verb by a hyphen, or a </a:t>
            </a:r>
            <a:r>
              <a:rPr lang="en-US" b="1" i="1" dirty="0"/>
              <a:t>trait </a:t>
            </a:r>
            <a:r>
              <a:rPr lang="fr-CA" b="1" i="1" dirty="0" smtClean="0"/>
              <a:t>d’union</a:t>
            </a:r>
            <a:r>
              <a:rPr lang="en-US" dirty="0" smtClean="0"/>
              <a:t>. </a:t>
            </a:r>
            <a:r>
              <a:rPr lang="en-US" dirty="0"/>
              <a:t>Pronouns will always follow the verb in the </a:t>
            </a:r>
            <a:r>
              <a:rPr lang="en-US" b="1" i="1" dirty="0"/>
              <a:t>affirmative imperative </a:t>
            </a:r>
            <a:r>
              <a:rPr lang="en-US" dirty="0"/>
              <a:t>case.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573314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fr-CA" sz="4667" dirty="0" smtClean="0">
                <a:effectLst/>
              </a:rPr>
              <a:t>L’impératif </a:t>
            </a:r>
            <a:r>
              <a:rPr lang="fr-CA" sz="4667" dirty="0">
                <a:effectLst/>
              </a:rPr>
              <a:t>des verbes </a:t>
            </a:r>
            <a:r>
              <a:rPr lang="fr-CA" sz="4667" dirty="0" smtClean="0">
                <a:effectLst/>
              </a:rPr>
              <a:t>irréguliers: </a:t>
            </a:r>
            <a:r>
              <a:rPr lang="fr-CA" sz="3600" dirty="0" smtClean="0">
                <a:effectLst/>
              </a:rPr>
              <a:t/>
            </a:r>
            <a:br>
              <a:rPr lang="fr-CA" sz="3600" dirty="0" smtClean="0">
                <a:effectLst/>
              </a:rPr>
            </a:br>
            <a:r>
              <a:rPr lang="fr-CA" sz="3600" dirty="0" smtClean="0">
                <a:effectLst/>
              </a:rPr>
              <a:t>Être </a:t>
            </a:r>
            <a:r>
              <a:rPr lang="fr-CA" sz="3600" dirty="0">
                <a:effectLst/>
              </a:rPr>
              <a:t>et </a:t>
            </a:r>
            <a:r>
              <a:rPr lang="fr-CA" sz="3600" dirty="0" smtClean="0">
                <a:effectLst/>
              </a:rPr>
              <a:t>Avoir</a:t>
            </a:r>
            <a:endParaRPr lang="en-CA" sz="3600" dirty="0">
              <a:effectLst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0124525"/>
              </p:ext>
            </p:extLst>
          </p:nvPr>
        </p:nvGraphicFramePr>
        <p:xfrm>
          <a:off x="779463" y="2262825"/>
          <a:ext cx="7583488" cy="16112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91744"/>
                <a:gridCol w="3791744"/>
              </a:tblGrid>
              <a:tr h="40281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600" b="1" dirty="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Être</a:t>
                      </a:r>
                      <a:endParaRPr lang="en-CA" sz="1200" dirty="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600" b="1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Avoir</a:t>
                      </a:r>
                      <a:endParaRPr lang="en-CA" sz="12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0281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6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Sois</a:t>
                      </a:r>
                      <a:endParaRPr lang="en-CA" sz="12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6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Aie</a:t>
                      </a:r>
                      <a:endParaRPr lang="en-CA" sz="12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0281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6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Soyons</a:t>
                      </a:r>
                      <a:endParaRPr lang="en-CA" sz="12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60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Ayons</a:t>
                      </a:r>
                      <a:endParaRPr lang="en-CA" sz="120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0281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600" dirty="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Soyez</a:t>
                      </a:r>
                      <a:endParaRPr lang="en-CA" sz="1200" dirty="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CA" sz="1600" dirty="0">
                          <a:effectLst/>
                          <a:latin typeface="Times New Roman"/>
                          <a:ea typeface="ＭＳ 明朝"/>
                          <a:cs typeface="Times New Roman"/>
                        </a:rPr>
                        <a:t>Ayez</a:t>
                      </a:r>
                      <a:endParaRPr lang="en-CA" sz="1200" dirty="0">
                        <a:effectLst/>
                        <a:latin typeface="Cambria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779463" y="4404552"/>
            <a:ext cx="81273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These are the </a:t>
            </a:r>
            <a:r>
              <a:rPr lang="en-US"/>
              <a:t>only </a:t>
            </a:r>
            <a:r>
              <a:rPr lang="en-US" smtClean="0"/>
              <a:t>verbs </a:t>
            </a:r>
            <a:r>
              <a:rPr lang="en-US" dirty="0"/>
              <a:t>that are </a:t>
            </a:r>
            <a:r>
              <a:rPr lang="en-US" i="1" dirty="0"/>
              <a:t>completely irregular</a:t>
            </a:r>
            <a:r>
              <a:rPr lang="en-US" dirty="0"/>
              <a:t> in the imperative mood! </a:t>
            </a:r>
          </a:p>
        </p:txBody>
      </p:sp>
    </p:spTree>
    <p:extLst>
      <p:ext uri="{BB962C8B-B14F-4D97-AF65-F5344CB8AC3E}">
        <p14:creationId xmlns:p14="http://schemas.microsoft.com/office/powerpoint/2010/main" val="22639947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err="1" smtClean="0">
                <a:effectLst/>
              </a:rPr>
              <a:t>Imperatifs</a:t>
            </a:r>
            <a:r>
              <a:rPr lang="en-US" dirty="0" smtClean="0">
                <a:effectLst/>
              </a:rPr>
              <a:t> </a:t>
            </a:r>
            <a:r>
              <a:rPr lang="en-US" dirty="0" err="1" smtClean="0">
                <a:effectLst/>
              </a:rPr>
              <a:t>négatifs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7095" y="2133600"/>
            <a:ext cx="7076747" cy="3992563"/>
          </a:xfrm>
        </p:spPr>
        <p:txBody>
          <a:bodyPr/>
          <a:lstStyle/>
          <a:p>
            <a:r>
              <a:rPr lang="en-CA" dirty="0">
                <a:effectLst/>
              </a:rPr>
              <a:t>To make any French imperative negative, simply add </a:t>
            </a:r>
            <a:r>
              <a:rPr lang="en-CA" b="1" i="1" dirty="0">
                <a:effectLst/>
              </a:rPr>
              <a:t>ne…pas</a:t>
            </a:r>
            <a:r>
              <a:rPr lang="en-CA" dirty="0">
                <a:effectLst/>
              </a:rPr>
              <a:t> around the verb in exactly the same way that you normally would.</a:t>
            </a:r>
          </a:p>
          <a:p>
            <a:endParaRPr lang="en-US" dirty="0" smtClean="0"/>
          </a:p>
          <a:p>
            <a:pPr marL="0" indent="0" algn="ctr">
              <a:buNone/>
            </a:pPr>
            <a:r>
              <a:rPr lang="fr-CA" b="1" i="1" dirty="0" smtClean="0">
                <a:effectLst/>
              </a:rPr>
              <a:t>Mangez </a:t>
            </a:r>
            <a:r>
              <a:rPr lang="fr-CA" b="1" i="1" dirty="0">
                <a:effectLst/>
              </a:rPr>
              <a:t>la pomme! → </a:t>
            </a:r>
            <a:r>
              <a:rPr lang="fr-CA" b="1" i="1" u="sng" dirty="0">
                <a:effectLst/>
              </a:rPr>
              <a:t>Ne mangez pas</a:t>
            </a:r>
            <a:r>
              <a:rPr lang="fr-CA" b="1" i="1" dirty="0">
                <a:effectLst/>
              </a:rPr>
              <a:t> la pomme!</a:t>
            </a:r>
            <a:br>
              <a:rPr lang="fr-CA" b="1" i="1" dirty="0">
                <a:effectLst/>
              </a:rPr>
            </a:br>
            <a:r>
              <a:rPr lang="fr-CA" b="1" i="1" dirty="0">
                <a:effectLst/>
              </a:rPr>
              <a:t>Essaie de finir tes devoirs! → </a:t>
            </a:r>
            <a:r>
              <a:rPr lang="fr-CA" b="1" i="1" u="sng" dirty="0">
                <a:effectLst/>
              </a:rPr>
              <a:t>N’essaie pas</a:t>
            </a:r>
            <a:r>
              <a:rPr lang="fr-CA" b="1" i="1" dirty="0">
                <a:effectLst/>
              </a:rPr>
              <a:t> de finir tes devoirs!</a:t>
            </a:r>
            <a:r>
              <a:rPr lang="en-CA" dirty="0">
                <a:effectLst/>
              </a:rPr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055994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" y="630382"/>
            <a:ext cx="9144000" cy="967840"/>
          </a:xfrm>
        </p:spPr>
        <p:txBody>
          <a:bodyPr>
            <a:noAutofit/>
          </a:bodyPr>
          <a:lstStyle/>
          <a:p>
            <a:pPr algn="ctr"/>
            <a:r>
              <a:rPr lang="en-CA" sz="3800" dirty="0" smtClean="0">
                <a:effectLst/>
              </a:rPr>
              <a:t/>
            </a:r>
            <a:br>
              <a:rPr lang="en-CA" sz="3800" dirty="0" smtClean="0">
                <a:effectLst/>
              </a:rPr>
            </a:br>
            <a:r>
              <a:rPr lang="en-CA" sz="3800" dirty="0" smtClean="0">
                <a:effectLst/>
              </a:rPr>
              <a:t>Direct </a:t>
            </a:r>
            <a:r>
              <a:rPr lang="en-CA" sz="3800" dirty="0">
                <a:effectLst/>
              </a:rPr>
              <a:t>and indirect object pronouns  </a:t>
            </a:r>
            <a:br>
              <a:rPr lang="en-CA" sz="3800" dirty="0">
                <a:effectLst/>
              </a:rPr>
            </a:br>
            <a:endParaRPr lang="en-US" sz="3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0315" y="2133600"/>
            <a:ext cx="7076747" cy="3992563"/>
          </a:xfrm>
        </p:spPr>
        <p:txBody>
          <a:bodyPr>
            <a:normAutofit fontScale="92500"/>
          </a:bodyPr>
          <a:lstStyle/>
          <a:p>
            <a:r>
              <a:rPr lang="en-CA" dirty="0">
                <a:effectLst/>
              </a:rPr>
              <a:t>Come directly after the verb in the </a:t>
            </a:r>
            <a:r>
              <a:rPr lang="en-CA" b="1" u="sng" dirty="0">
                <a:effectLst/>
              </a:rPr>
              <a:t>imperative affirmative</a:t>
            </a:r>
            <a:r>
              <a:rPr lang="en-CA" dirty="0">
                <a:effectLst/>
              </a:rPr>
              <a:t>, just like </a:t>
            </a:r>
            <a:r>
              <a:rPr lang="en-CA" b="1" i="1" dirty="0">
                <a:effectLst/>
              </a:rPr>
              <a:t>y </a:t>
            </a:r>
            <a:r>
              <a:rPr lang="en-CA" dirty="0">
                <a:effectLst/>
              </a:rPr>
              <a:t>and </a:t>
            </a:r>
            <a:r>
              <a:rPr lang="en-CA" b="1" i="1" dirty="0">
                <a:effectLst/>
              </a:rPr>
              <a:t>en </a:t>
            </a:r>
            <a:r>
              <a:rPr lang="en-CA" dirty="0">
                <a:effectLst/>
              </a:rPr>
              <a:t>do. They are connected to the verb with a </a:t>
            </a:r>
            <a:r>
              <a:rPr lang="en-CA" b="1" dirty="0">
                <a:effectLst/>
              </a:rPr>
              <a:t>hyphen</a:t>
            </a:r>
            <a:r>
              <a:rPr lang="en-CA" dirty="0">
                <a:effectLst/>
              </a:rPr>
              <a:t>.</a:t>
            </a:r>
          </a:p>
          <a:p>
            <a:pPr marL="0" indent="0" algn="ctr">
              <a:buNone/>
            </a:pPr>
            <a:r>
              <a:rPr lang="fr-CA" b="1" i="1" dirty="0" smtClean="0">
                <a:effectLst/>
              </a:rPr>
              <a:t>Prenez </a:t>
            </a:r>
            <a:r>
              <a:rPr lang="fr-CA" i="1" u="sng" dirty="0">
                <a:effectLst/>
              </a:rPr>
              <a:t>le stylo</a:t>
            </a:r>
            <a:r>
              <a:rPr lang="fr-CA" i="1" dirty="0">
                <a:effectLst/>
              </a:rPr>
              <a:t>! → </a:t>
            </a:r>
            <a:r>
              <a:rPr lang="fr-CA" b="1" i="1" u="sng" dirty="0">
                <a:effectLst/>
              </a:rPr>
              <a:t>Prenez-le</a:t>
            </a:r>
            <a:r>
              <a:rPr lang="fr-CA" i="1" dirty="0">
                <a:effectLst/>
              </a:rPr>
              <a:t>!</a:t>
            </a:r>
            <a:endParaRPr lang="en-CA" dirty="0">
              <a:effectLst/>
            </a:endParaRPr>
          </a:p>
          <a:p>
            <a:pPr marL="0" indent="0" algn="ctr">
              <a:buNone/>
            </a:pPr>
            <a:r>
              <a:rPr lang="fr-CA" b="1" i="1" dirty="0">
                <a:effectLst/>
              </a:rPr>
              <a:t>Conduis </a:t>
            </a:r>
            <a:r>
              <a:rPr lang="fr-CA" i="1" u="sng" dirty="0">
                <a:effectLst/>
              </a:rPr>
              <a:t>la voiture</a:t>
            </a:r>
            <a:r>
              <a:rPr lang="fr-CA" i="1" dirty="0">
                <a:effectLst/>
              </a:rPr>
              <a:t>! →</a:t>
            </a:r>
            <a:r>
              <a:rPr lang="fr-CA" b="1" i="1" u="sng" dirty="0">
                <a:effectLst/>
              </a:rPr>
              <a:t> Conduis-la</a:t>
            </a:r>
            <a:r>
              <a:rPr lang="fr-CA" i="1" dirty="0">
                <a:effectLst/>
              </a:rPr>
              <a:t>! </a:t>
            </a:r>
            <a:endParaRPr lang="en-CA" dirty="0">
              <a:effectLst/>
            </a:endParaRPr>
          </a:p>
          <a:p>
            <a:pPr marL="0" indent="0" algn="ctr">
              <a:buNone/>
            </a:pPr>
            <a:r>
              <a:rPr lang="fr-CA" b="1" i="1" dirty="0">
                <a:effectLst/>
              </a:rPr>
              <a:t>Chantons </a:t>
            </a:r>
            <a:r>
              <a:rPr lang="fr-CA" i="1" u="sng" dirty="0">
                <a:effectLst/>
              </a:rPr>
              <a:t>ces belles chansons</a:t>
            </a:r>
            <a:r>
              <a:rPr lang="fr-CA" i="1" dirty="0">
                <a:effectLst/>
              </a:rPr>
              <a:t>!  → </a:t>
            </a:r>
            <a:r>
              <a:rPr lang="fr-CA" b="1" i="1" u="sng" dirty="0">
                <a:effectLst/>
              </a:rPr>
              <a:t>Chantons-les</a:t>
            </a:r>
            <a:r>
              <a:rPr lang="fr-CA" i="1" dirty="0">
                <a:effectLst/>
              </a:rPr>
              <a:t>! </a:t>
            </a:r>
            <a:endParaRPr lang="en-CA" dirty="0">
              <a:effectLst/>
            </a:endParaRPr>
          </a:p>
          <a:p>
            <a:pPr marL="0" indent="0" algn="ctr">
              <a:buNone/>
            </a:pPr>
            <a:r>
              <a:rPr lang="fr-CA" b="1" i="1" dirty="0">
                <a:effectLst/>
              </a:rPr>
              <a:t>Dis </a:t>
            </a:r>
            <a:r>
              <a:rPr lang="fr-CA" i="1" u="sng" dirty="0">
                <a:effectLst/>
              </a:rPr>
              <a:t>à Jean et Marc</a:t>
            </a:r>
            <a:r>
              <a:rPr lang="fr-CA" i="1" dirty="0">
                <a:effectLst/>
              </a:rPr>
              <a:t> ce que tu m’as dit! → </a:t>
            </a:r>
            <a:r>
              <a:rPr lang="fr-CA" b="1" i="1" u="sng" dirty="0">
                <a:effectLst/>
              </a:rPr>
              <a:t>Dis-leur</a:t>
            </a:r>
            <a:r>
              <a:rPr lang="fr-CA" i="1" dirty="0">
                <a:effectLst/>
              </a:rPr>
              <a:t> ce que tu m’as dit! </a:t>
            </a:r>
            <a:endParaRPr lang="en-CA" dirty="0">
              <a:effectLst/>
            </a:endParaRPr>
          </a:p>
          <a:p>
            <a:pPr marL="0" indent="0" algn="ctr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54746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n-CA" sz="3400" dirty="0">
                <a:effectLst/>
              </a:rPr>
              <a:t>Direct and indirect object </a:t>
            </a:r>
            <a:r>
              <a:rPr lang="en-CA" sz="3400" dirty="0" smtClean="0">
                <a:effectLst/>
              </a:rPr>
              <a:t>pronouns: </a:t>
            </a:r>
            <a:br>
              <a:rPr lang="en-CA" sz="3400" dirty="0" smtClean="0">
                <a:effectLst/>
              </a:rPr>
            </a:br>
            <a:r>
              <a:rPr lang="en-US" sz="3400" dirty="0" smtClean="0">
                <a:effectLst/>
              </a:rPr>
              <a:t>Negative </a:t>
            </a:r>
            <a:r>
              <a:rPr lang="en-US" sz="3400" dirty="0">
                <a:effectLst/>
              </a:rPr>
              <a:t>Imperatives</a:t>
            </a:r>
            <a:endParaRPr lang="en-US" sz="3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09309" y="2055200"/>
            <a:ext cx="7447246" cy="4279483"/>
          </a:xfrm>
        </p:spPr>
        <p:txBody>
          <a:bodyPr>
            <a:normAutofit/>
          </a:bodyPr>
          <a:lstStyle/>
          <a:p>
            <a:r>
              <a:rPr lang="en-CA" dirty="0">
                <a:effectLst/>
              </a:rPr>
              <a:t>When the imperative is </a:t>
            </a:r>
            <a:r>
              <a:rPr lang="en-CA" b="1" u="sng" dirty="0">
                <a:effectLst/>
              </a:rPr>
              <a:t>negative</a:t>
            </a:r>
            <a:r>
              <a:rPr lang="en-CA" dirty="0">
                <a:effectLst/>
              </a:rPr>
              <a:t>, </a:t>
            </a:r>
            <a:r>
              <a:rPr lang="en-CA" u="sng" dirty="0">
                <a:effectLst/>
              </a:rPr>
              <a:t>direct and indirect pronouns are placed </a:t>
            </a:r>
            <a:r>
              <a:rPr lang="en-CA" b="1" u="sng" dirty="0">
                <a:effectLst/>
              </a:rPr>
              <a:t>before</a:t>
            </a:r>
            <a:r>
              <a:rPr lang="en-CA" u="sng" dirty="0">
                <a:effectLst/>
              </a:rPr>
              <a:t> the verb</a:t>
            </a:r>
            <a:r>
              <a:rPr lang="en-CA" dirty="0">
                <a:effectLst/>
              </a:rPr>
              <a:t> like they normally are. As a rule of thumb, when dealing with a negative imperative, simply treat it like a regular verb that has no subject pronoun.</a:t>
            </a:r>
          </a:p>
          <a:p>
            <a:pPr algn="ctr"/>
            <a:r>
              <a:rPr lang="fr-CA" b="1" i="1" dirty="0">
                <a:effectLst/>
              </a:rPr>
              <a:t>Prenez-le</a:t>
            </a:r>
            <a:r>
              <a:rPr lang="fr-CA" i="1" dirty="0">
                <a:effectLst/>
              </a:rPr>
              <a:t>! →</a:t>
            </a:r>
            <a:r>
              <a:rPr lang="fr-CA" b="1" i="1" dirty="0">
                <a:effectLst/>
              </a:rPr>
              <a:t> Ne </a:t>
            </a:r>
            <a:r>
              <a:rPr lang="fr-CA" b="1" i="1" u="sng" dirty="0">
                <a:effectLst/>
              </a:rPr>
              <a:t>le</a:t>
            </a:r>
            <a:r>
              <a:rPr lang="fr-CA" b="1" i="1" dirty="0">
                <a:effectLst/>
              </a:rPr>
              <a:t> prenez pas</a:t>
            </a:r>
            <a:r>
              <a:rPr lang="fr-CA" i="1" dirty="0">
                <a:effectLst/>
              </a:rPr>
              <a:t>! </a:t>
            </a:r>
            <a:endParaRPr lang="en-CA" dirty="0">
              <a:effectLst/>
            </a:endParaRPr>
          </a:p>
          <a:p>
            <a:pPr algn="ctr"/>
            <a:r>
              <a:rPr lang="fr-CA" b="1" i="1" dirty="0">
                <a:effectLst/>
              </a:rPr>
              <a:t>Envoie-les! </a:t>
            </a:r>
            <a:r>
              <a:rPr lang="fr-CA" b="1" dirty="0">
                <a:effectLst/>
              </a:rPr>
              <a:t>→ </a:t>
            </a:r>
            <a:r>
              <a:rPr lang="fr-CA" b="1" i="1" dirty="0">
                <a:effectLst/>
              </a:rPr>
              <a:t>Ne </a:t>
            </a:r>
            <a:r>
              <a:rPr lang="fr-CA" b="1" i="1" u="sng" dirty="0">
                <a:effectLst/>
              </a:rPr>
              <a:t>les</a:t>
            </a:r>
            <a:r>
              <a:rPr lang="fr-CA" b="1" i="1" dirty="0">
                <a:effectLst/>
              </a:rPr>
              <a:t> envoie pas</a:t>
            </a:r>
            <a:r>
              <a:rPr lang="fr-CA" i="1" dirty="0">
                <a:effectLst/>
              </a:rPr>
              <a:t>!  </a:t>
            </a:r>
            <a:endParaRPr lang="en-CA" dirty="0">
              <a:effectLst/>
            </a:endParaRPr>
          </a:p>
          <a:p>
            <a:pPr algn="ctr"/>
            <a:r>
              <a:rPr lang="fr-CA" b="1" i="1" dirty="0">
                <a:effectLst/>
              </a:rPr>
              <a:t>Dis-leur</a:t>
            </a:r>
            <a:r>
              <a:rPr lang="fr-CA" i="1" dirty="0">
                <a:effectLst/>
              </a:rPr>
              <a:t> ce que tu m’as dit! →</a:t>
            </a:r>
            <a:r>
              <a:rPr lang="fr-CA" b="1" i="1" dirty="0">
                <a:effectLst/>
              </a:rPr>
              <a:t> Ne </a:t>
            </a:r>
            <a:r>
              <a:rPr lang="fr-CA" b="1" i="1" u="sng" dirty="0">
                <a:effectLst/>
              </a:rPr>
              <a:t>leur</a:t>
            </a:r>
            <a:r>
              <a:rPr lang="fr-CA" b="1" i="1" dirty="0">
                <a:effectLst/>
              </a:rPr>
              <a:t> dis pas</a:t>
            </a:r>
            <a:r>
              <a:rPr lang="fr-CA" i="1" dirty="0">
                <a:effectLst/>
              </a:rPr>
              <a:t> ce que tu m’as dit!</a:t>
            </a:r>
            <a:endParaRPr lang="en-CA" dirty="0">
              <a:effectLst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616627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Spectrum">
  <a:themeElements>
    <a:clrScheme name="Spectrum">
      <a:dk1>
        <a:sysClr val="windowText" lastClr="000000"/>
      </a:dk1>
      <a:lt1>
        <a:sysClr val="window" lastClr="FFFFFF"/>
      </a:lt1>
      <a:dk2>
        <a:srgbClr val="252731"/>
      </a:dk2>
      <a:lt2>
        <a:srgbClr val="EAE7E4"/>
      </a:lt2>
      <a:accent1>
        <a:srgbClr val="990000"/>
      </a:accent1>
      <a:accent2>
        <a:srgbClr val="FF6600"/>
      </a:accent2>
      <a:accent3>
        <a:srgbClr val="FFBA00"/>
      </a:accent3>
      <a:accent4>
        <a:srgbClr val="99CC00"/>
      </a:accent4>
      <a:accent5>
        <a:srgbClr val="528A02"/>
      </a:accent5>
      <a:accent6>
        <a:srgbClr val="333333"/>
      </a:accent6>
      <a:hlink>
        <a:srgbClr val="660000"/>
      </a:hlink>
      <a:folHlink>
        <a:srgbClr val="CC3300"/>
      </a:folHlink>
    </a:clrScheme>
    <a:fontScheme name="Civic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Spectrum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70000"/>
                <a:satMod val="150000"/>
              </a:schemeClr>
            </a:gs>
            <a:gs pos="100000">
              <a:schemeClr val="phClr">
                <a:tint val="95000"/>
                <a:satMod val="1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95000"/>
                <a:shade val="70000"/>
                <a:satMod val="150000"/>
              </a:schemeClr>
            </a:gs>
            <a:gs pos="100000">
              <a:schemeClr val="phClr">
                <a:tint val="100000"/>
                <a:shade val="100000"/>
                <a:satMod val="150000"/>
              </a:schemeClr>
            </a:gs>
          </a:gsLst>
          <a:lin ang="16200000" scaled="0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6600000" sx="101000" sy="101000" rotWithShape="0">
              <a:srgbClr val="000000">
                <a:alpha val="75000"/>
              </a:srgbClr>
            </a:outerShdw>
          </a:effectLst>
        </a:effectStyle>
        <a:effectStyle>
          <a:effectLst>
            <a:outerShdw blurRad="50800" dir="5400000" sx="105000" sy="105000" algn="ctr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4800000"/>
            </a:lightRig>
          </a:scene3d>
          <a:sp3d prstMaterial="matte">
            <a:bevelT w="63500" h="50800" prst="angle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Spectrum.thmx</Template>
  <TotalTime>139</TotalTime>
  <Words>473</Words>
  <Application>Microsoft Macintosh PowerPoint</Application>
  <PresentationFormat>On-screen Show (4:3)</PresentationFormat>
  <Paragraphs>103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Spectrum</vt:lpstr>
      <vt:lpstr>L’impératif </vt:lpstr>
      <vt:lpstr>L’impératif </vt:lpstr>
      <vt:lpstr>Verbes réguliers à l’impératif</vt:lpstr>
      <vt:lpstr>Verbes réguliers à l’impératif (cont.)</vt:lpstr>
      <vt:lpstr>*Note*</vt:lpstr>
      <vt:lpstr>L’impératif des verbes irréguliers:  Être et Avoir</vt:lpstr>
      <vt:lpstr>Imperatifs négatifs</vt:lpstr>
      <vt:lpstr> Direct and indirect object pronouns   </vt:lpstr>
      <vt:lpstr>Direct and indirect object pronouns:  Negative Imperatives</vt:lpstr>
      <vt:lpstr>Order of pronouns</vt:lpstr>
    </vt:vector>
  </TitlesOfParts>
  <Company>Toronto Prep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L’impératif </dc:title>
  <dc:creator>John Forbes</dc:creator>
  <cp:lastModifiedBy>Kristen Valente</cp:lastModifiedBy>
  <cp:revision>7</cp:revision>
  <dcterms:created xsi:type="dcterms:W3CDTF">2015-08-26T18:13:01Z</dcterms:created>
  <dcterms:modified xsi:type="dcterms:W3CDTF">2015-10-05T11:08:37Z</dcterms:modified>
</cp:coreProperties>
</file>

<file path=docProps/thumbnail.jpeg>
</file>